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notesMasterIdLst>
    <p:notesMasterId r:id="rId27"/>
  </p:notesMasterIdLst>
  <p:sldIdLst>
    <p:sldId id="256" r:id="rId2"/>
    <p:sldId id="272" r:id="rId3"/>
    <p:sldId id="350" r:id="rId4"/>
    <p:sldId id="351" r:id="rId5"/>
    <p:sldId id="352" r:id="rId6"/>
    <p:sldId id="353" r:id="rId7"/>
    <p:sldId id="354" r:id="rId8"/>
    <p:sldId id="356" r:id="rId9"/>
    <p:sldId id="360" r:id="rId10"/>
    <p:sldId id="357" r:id="rId11"/>
    <p:sldId id="358" r:id="rId12"/>
    <p:sldId id="355" r:id="rId13"/>
    <p:sldId id="372" r:id="rId14"/>
    <p:sldId id="373" r:id="rId15"/>
    <p:sldId id="371" r:id="rId16"/>
    <p:sldId id="361" r:id="rId17"/>
    <p:sldId id="362" r:id="rId18"/>
    <p:sldId id="363" r:id="rId19"/>
    <p:sldId id="364" r:id="rId20"/>
    <p:sldId id="359" r:id="rId21"/>
    <p:sldId id="366" r:id="rId22"/>
    <p:sldId id="367" r:id="rId23"/>
    <p:sldId id="368" r:id="rId24"/>
    <p:sldId id="369" r:id="rId25"/>
    <p:sldId id="37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  <a:srgbClr val="00CC99"/>
    <a:srgbClr val="00CC00"/>
    <a:srgbClr val="660033"/>
    <a:srgbClr val="FF3300"/>
    <a:srgbClr val="FF99FF"/>
    <a:srgbClr val="660066"/>
    <a:srgbClr val="E736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1" autoAdjust="0"/>
    <p:restoredTop sz="94660"/>
  </p:normalViewPr>
  <p:slideViewPr>
    <p:cSldViewPr snapToGrid="0">
      <p:cViewPr varScale="1">
        <p:scale>
          <a:sx n="97" d="100"/>
          <a:sy n="97" d="100"/>
        </p:scale>
        <p:origin x="68" y="5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FE589B-2BB2-44E3-997F-1EE5836B442C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79E45CBC-E1FE-43E4-B0B6-D2B55F089446}">
      <dgm:prSet/>
      <dgm:spPr/>
      <dgm:t>
        <a:bodyPr/>
        <a:lstStyle/>
        <a:p>
          <a:r>
            <a:rPr lang="en-US"/>
            <a:t>Look</a:t>
          </a:r>
        </a:p>
      </dgm:t>
    </dgm:pt>
    <dgm:pt modelId="{7CD3B968-093B-4F9C-BB36-E043746B2497}" type="parTrans" cxnId="{2963BDB8-5E0E-4143-8302-6C675637E575}">
      <dgm:prSet/>
      <dgm:spPr/>
      <dgm:t>
        <a:bodyPr/>
        <a:lstStyle/>
        <a:p>
          <a:endParaRPr lang="en-US"/>
        </a:p>
      </dgm:t>
    </dgm:pt>
    <dgm:pt modelId="{EE994619-0035-468E-86D2-792402136DB0}" type="sibTrans" cxnId="{2963BDB8-5E0E-4143-8302-6C675637E575}">
      <dgm:prSet/>
      <dgm:spPr/>
      <dgm:t>
        <a:bodyPr/>
        <a:lstStyle/>
        <a:p>
          <a:endParaRPr lang="en-US"/>
        </a:p>
      </dgm:t>
    </dgm:pt>
    <dgm:pt modelId="{62BF1319-83C8-494A-8008-016298E7184C}">
      <dgm:prSet/>
      <dgm:spPr/>
      <dgm:t>
        <a:bodyPr/>
        <a:lstStyle/>
        <a:p>
          <a:r>
            <a:rPr lang="en-US"/>
            <a:t>Look at 3 different food blogs.</a:t>
          </a:r>
        </a:p>
      </dgm:t>
    </dgm:pt>
    <dgm:pt modelId="{9C6CF03F-495D-41A2-889B-F7376BB23BDB}" type="parTrans" cxnId="{A9514E56-EE23-4FB9-9BEB-DA11760F743D}">
      <dgm:prSet/>
      <dgm:spPr/>
      <dgm:t>
        <a:bodyPr/>
        <a:lstStyle/>
        <a:p>
          <a:endParaRPr lang="en-US"/>
        </a:p>
      </dgm:t>
    </dgm:pt>
    <dgm:pt modelId="{3189FD92-24D7-4BC1-8D52-67EC073CA621}" type="sibTrans" cxnId="{A9514E56-EE23-4FB9-9BEB-DA11760F743D}">
      <dgm:prSet/>
      <dgm:spPr/>
      <dgm:t>
        <a:bodyPr/>
        <a:lstStyle/>
        <a:p>
          <a:endParaRPr lang="en-US"/>
        </a:p>
      </dgm:t>
    </dgm:pt>
    <dgm:pt modelId="{8C5BE4F5-BFE3-4550-BFCC-09DD591AB8F0}">
      <dgm:prSet/>
      <dgm:spPr/>
      <dgm:t>
        <a:bodyPr/>
        <a:lstStyle/>
        <a:p>
          <a:r>
            <a:rPr lang="en-US"/>
            <a:t>Have</a:t>
          </a:r>
        </a:p>
      </dgm:t>
    </dgm:pt>
    <dgm:pt modelId="{553ECA11-58E0-4638-96EE-854BD4BC4DE2}" type="parTrans" cxnId="{220EFAF5-8FD2-41D9-A516-E94EFE01B506}">
      <dgm:prSet/>
      <dgm:spPr/>
      <dgm:t>
        <a:bodyPr/>
        <a:lstStyle/>
        <a:p>
          <a:endParaRPr lang="en-US"/>
        </a:p>
      </dgm:t>
    </dgm:pt>
    <dgm:pt modelId="{9D58CBCC-0076-484C-BC3C-F0A6BFC11D92}" type="sibTrans" cxnId="{220EFAF5-8FD2-41D9-A516-E94EFE01B506}">
      <dgm:prSet/>
      <dgm:spPr/>
      <dgm:t>
        <a:bodyPr/>
        <a:lstStyle/>
        <a:p>
          <a:endParaRPr lang="en-US"/>
        </a:p>
      </dgm:t>
    </dgm:pt>
    <dgm:pt modelId="{80313139-9C17-46DF-BFFE-B09BBE0EC8E5}">
      <dgm:prSet/>
      <dgm:spPr/>
      <dgm:t>
        <a:bodyPr/>
        <a:lstStyle/>
        <a:p>
          <a:r>
            <a:rPr lang="en-US"/>
            <a:t>Have a closer look at one of their average-sized articles that has images associated with it.</a:t>
          </a:r>
        </a:p>
      </dgm:t>
    </dgm:pt>
    <dgm:pt modelId="{37C2C01B-6322-49D0-B14B-32A55BC41DD0}" type="parTrans" cxnId="{E270A144-6B3B-4974-8E4C-9336430A7AFB}">
      <dgm:prSet/>
      <dgm:spPr/>
      <dgm:t>
        <a:bodyPr/>
        <a:lstStyle/>
        <a:p>
          <a:endParaRPr lang="en-US"/>
        </a:p>
      </dgm:t>
    </dgm:pt>
    <dgm:pt modelId="{D8DD3AE2-BC54-405A-ADE7-3EF61D8B30B4}" type="sibTrans" cxnId="{E270A144-6B3B-4974-8E4C-9336430A7AFB}">
      <dgm:prSet/>
      <dgm:spPr/>
      <dgm:t>
        <a:bodyPr/>
        <a:lstStyle/>
        <a:p>
          <a:endParaRPr lang="en-US"/>
        </a:p>
      </dgm:t>
    </dgm:pt>
    <dgm:pt modelId="{56BA2118-D497-45AF-A6F9-BC01F50A5EAA}">
      <dgm:prSet/>
      <dgm:spPr/>
      <dgm:t>
        <a:bodyPr/>
        <a:lstStyle/>
        <a:p>
          <a:r>
            <a:rPr lang="en-US"/>
            <a:t>Analyze</a:t>
          </a:r>
        </a:p>
      </dgm:t>
    </dgm:pt>
    <dgm:pt modelId="{48BD2A0A-33BA-4035-8FE4-970431E980AE}" type="parTrans" cxnId="{383ADF97-D0DC-4819-ABD1-74D59EA70EF0}">
      <dgm:prSet/>
      <dgm:spPr/>
      <dgm:t>
        <a:bodyPr/>
        <a:lstStyle/>
        <a:p>
          <a:endParaRPr lang="en-US"/>
        </a:p>
      </dgm:t>
    </dgm:pt>
    <dgm:pt modelId="{A8EA0242-D142-4389-928D-EF6700476428}" type="sibTrans" cxnId="{383ADF97-D0DC-4819-ABD1-74D59EA70EF0}">
      <dgm:prSet/>
      <dgm:spPr/>
      <dgm:t>
        <a:bodyPr/>
        <a:lstStyle/>
        <a:p>
          <a:endParaRPr lang="en-US"/>
        </a:p>
      </dgm:t>
    </dgm:pt>
    <dgm:pt modelId="{7306CB8F-B86D-4788-B38B-D7BB64DFE668}">
      <dgm:prSet/>
      <dgm:spPr/>
      <dgm:t>
        <a:bodyPr/>
        <a:lstStyle/>
        <a:p>
          <a:r>
            <a:rPr lang="en-US"/>
            <a:t>Now: analyze the page with an eye towards what you’ve learned about SEO.</a:t>
          </a:r>
        </a:p>
      </dgm:t>
    </dgm:pt>
    <dgm:pt modelId="{C480A0E0-A3B4-47B4-82B3-170EB0B347F1}" type="parTrans" cxnId="{22574CBD-6529-4505-9843-C99BD41F4B4C}">
      <dgm:prSet/>
      <dgm:spPr/>
      <dgm:t>
        <a:bodyPr/>
        <a:lstStyle/>
        <a:p>
          <a:endParaRPr lang="en-US"/>
        </a:p>
      </dgm:t>
    </dgm:pt>
    <dgm:pt modelId="{461ACF18-7BE9-4471-8A99-63501134D1A2}" type="sibTrans" cxnId="{22574CBD-6529-4505-9843-C99BD41F4B4C}">
      <dgm:prSet/>
      <dgm:spPr/>
      <dgm:t>
        <a:bodyPr/>
        <a:lstStyle/>
        <a:p>
          <a:endParaRPr lang="en-US"/>
        </a:p>
      </dgm:t>
    </dgm:pt>
    <dgm:pt modelId="{06D5B178-C701-4D07-B226-6E7973DC0E14}">
      <dgm:prSet/>
      <dgm:spPr/>
      <dgm:t>
        <a:bodyPr/>
        <a:lstStyle/>
        <a:p>
          <a:r>
            <a:rPr lang="en-US"/>
            <a:t>Write</a:t>
          </a:r>
        </a:p>
      </dgm:t>
    </dgm:pt>
    <dgm:pt modelId="{D2F475C9-5F4B-4DCB-868B-6504BE05CE57}" type="parTrans" cxnId="{3A452A95-FF83-4302-A426-F3E2D3A6803D}">
      <dgm:prSet/>
      <dgm:spPr/>
      <dgm:t>
        <a:bodyPr/>
        <a:lstStyle/>
        <a:p>
          <a:endParaRPr lang="en-US"/>
        </a:p>
      </dgm:t>
    </dgm:pt>
    <dgm:pt modelId="{14EC0EA5-88E0-4870-B62C-70451753E84D}" type="sibTrans" cxnId="{3A452A95-FF83-4302-A426-F3E2D3A6803D}">
      <dgm:prSet/>
      <dgm:spPr/>
      <dgm:t>
        <a:bodyPr/>
        <a:lstStyle/>
        <a:p>
          <a:endParaRPr lang="en-US"/>
        </a:p>
      </dgm:t>
    </dgm:pt>
    <dgm:pt modelId="{51CB0435-0EE7-4602-B696-002843734FD5}">
      <dgm:prSet/>
      <dgm:spPr/>
      <dgm:t>
        <a:bodyPr/>
        <a:lstStyle/>
        <a:p>
          <a:r>
            <a:rPr lang="en-US"/>
            <a:t>Write an analysis of the page: what is missing, what is working, and what you recommend to improve inbound traffic from better SEO.</a:t>
          </a:r>
        </a:p>
      </dgm:t>
    </dgm:pt>
    <dgm:pt modelId="{644D3F11-7572-443A-A725-DD66E176C8EE}" type="parTrans" cxnId="{E9F159C5-576D-4AA3-8C2B-C289B6482814}">
      <dgm:prSet/>
      <dgm:spPr/>
      <dgm:t>
        <a:bodyPr/>
        <a:lstStyle/>
        <a:p>
          <a:endParaRPr lang="en-US"/>
        </a:p>
      </dgm:t>
    </dgm:pt>
    <dgm:pt modelId="{E0ABF48C-C763-4C5A-AB01-12090BA9633E}" type="sibTrans" cxnId="{E9F159C5-576D-4AA3-8C2B-C289B6482814}">
      <dgm:prSet/>
      <dgm:spPr/>
      <dgm:t>
        <a:bodyPr/>
        <a:lstStyle/>
        <a:p>
          <a:endParaRPr lang="en-US"/>
        </a:p>
      </dgm:t>
    </dgm:pt>
    <dgm:pt modelId="{D0472E4B-55BA-42EF-AEE8-29A2B0BA3952}" type="pres">
      <dgm:prSet presAssocID="{1FFE589B-2BB2-44E3-997F-1EE5836B442C}" presName="Name0" presStyleCnt="0">
        <dgm:presLayoutVars>
          <dgm:dir/>
          <dgm:animLvl val="lvl"/>
          <dgm:resizeHandles val="exact"/>
        </dgm:presLayoutVars>
      </dgm:prSet>
      <dgm:spPr/>
    </dgm:pt>
    <dgm:pt modelId="{094A9557-2EE6-481C-BF81-9AE8D42A3354}" type="pres">
      <dgm:prSet presAssocID="{06D5B178-C701-4D07-B226-6E7973DC0E14}" presName="boxAndChildren" presStyleCnt="0"/>
      <dgm:spPr/>
    </dgm:pt>
    <dgm:pt modelId="{8B3D7B14-8E68-40AE-8AD4-1E492AF46C92}" type="pres">
      <dgm:prSet presAssocID="{06D5B178-C701-4D07-B226-6E7973DC0E14}" presName="parentTextBox" presStyleLbl="alignNode1" presStyleIdx="0" presStyleCnt="4"/>
      <dgm:spPr/>
    </dgm:pt>
    <dgm:pt modelId="{0572ECAF-3A5D-4840-8948-3F33FC7A40EB}" type="pres">
      <dgm:prSet presAssocID="{06D5B178-C701-4D07-B226-6E7973DC0E14}" presName="descendantBox" presStyleLbl="bgAccFollowNode1" presStyleIdx="0" presStyleCnt="4"/>
      <dgm:spPr/>
    </dgm:pt>
    <dgm:pt modelId="{7CF4AB5F-9743-417F-8E57-E6EBAC6CBC05}" type="pres">
      <dgm:prSet presAssocID="{A8EA0242-D142-4389-928D-EF6700476428}" presName="sp" presStyleCnt="0"/>
      <dgm:spPr/>
    </dgm:pt>
    <dgm:pt modelId="{F279D21A-57FF-47FA-9305-951F55478269}" type="pres">
      <dgm:prSet presAssocID="{56BA2118-D497-45AF-A6F9-BC01F50A5EAA}" presName="arrowAndChildren" presStyleCnt="0"/>
      <dgm:spPr/>
    </dgm:pt>
    <dgm:pt modelId="{07D92606-DAF5-4C54-9A0E-6A8DC9496583}" type="pres">
      <dgm:prSet presAssocID="{56BA2118-D497-45AF-A6F9-BC01F50A5EAA}" presName="parentTextArrow" presStyleLbl="node1" presStyleIdx="0" presStyleCnt="0"/>
      <dgm:spPr/>
    </dgm:pt>
    <dgm:pt modelId="{64E5CF62-E7A0-4E14-AA10-18914DAD76E2}" type="pres">
      <dgm:prSet presAssocID="{56BA2118-D497-45AF-A6F9-BC01F50A5EAA}" presName="arrow" presStyleLbl="alignNode1" presStyleIdx="1" presStyleCnt="4"/>
      <dgm:spPr/>
    </dgm:pt>
    <dgm:pt modelId="{9590675C-C6CC-480E-B450-46C6C51B3D61}" type="pres">
      <dgm:prSet presAssocID="{56BA2118-D497-45AF-A6F9-BC01F50A5EAA}" presName="descendantArrow" presStyleLbl="bgAccFollowNode1" presStyleIdx="1" presStyleCnt="4"/>
      <dgm:spPr/>
    </dgm:pt>
    <dgm:pt modelId="{003077AC-678B-4673-B5D1-870D359C76E1}" type="pres">
      <dgm:prSet presAssocID="{9D58CBCC-0076-484C-BC3C-F0A6BFC11D92}" presName="sp" presStyleCnt="0"/>
      <dgm:spPr/>
    </dgm:pt>
    <dgm:pt modelId="{DA882BD8-8D1C-464E-82E5-6E8594660EC4}" type="pres">
      <dgm:prSet presAssocID="{8C5BE4F5-BFE3-4550-BFCC-09DD591AB8F0}" presName="arrowAndChildren" presStyleCnt="0"/>
      <dgm:spPr/>
    </dgm:pt>
    <dgm:pt modelId="{B670B21B-ACBA-4E18-99EA-DE00C1B6DA80}" type="pres">
      <dgm:prSet presAssocID="{8C5BE4F5-BFE3-4550-BFCC-09DD591AB8F0}" presName="parentTextArrow" presStyleLbl="node1" presStyleIdx="0" presStyleCnt="0"/>
      <dgm:spPr/>
    </dgm:pt>
    <dgm:pt modelId="{1645343E-A74F-42B3-A90D-00E9A6F2E2D4}" type="pres">
      <dgm:prSet presAssocID="{8C5BE4F5-BFE3-4550-BFCC-09DD591AB8F0}" presName="arrow" presStyleLbl="alignNode1" presStyleIdx="2" presStyleCnt="4"/>
      <dgm:spPr/>
    </dgm:pt>
    <dgm:pt modelId="{452B0B38-1E1E-46E8-8EA5-811C1D98759A}" type="pres">
      <dgm:prSet presAssocID="{8C5BE4F5-BFE3-4550-BFCC-09DD591AB8F0}" presName="descendantArrow" presStyleLbl="bgAccFollowNode1" presStyleIdx="2" presStyleCnt="4"/>
      <dgm:spPr/>
    </dgm:pt>
    <dgm:pt modelId="{E2C6E0F1-6FCD-4087-BAED-4EFACF2CEA81}" type="pres">
      <dgm:prSet presAssocID="{EE994619-0035-468E-86D2-792402136DB0}" presName="sp" presStyleCnt="0"/>
      <dgm:spPr/>
    </dgm:pt>
    <dgm:pt modelId="{A77CAF49-7D51-48C0-BA45-48F61BF8FAB1}" type="pres">
      <dgm:prSet presAssocID="{79E45CBC-E1FE-43E4-B0B6-D2B55F089446}" presName="arrowAndChildren" presStyleCnt="0"/>
      <dgm:spPr/>
    </dgm:pt>
    <dgm:pt modelId="{D56CAB16-DFE7-4928-A2BA-FF905494565C}" type="pres">
      <dgm:prSet presAssocID="{79E45CBC-E1FE-43E4-B0B6-D2B55F089446}" presName="parentTextArrow" presStyleLbl="node1" presStyleIdx="0" presStyleCnt="0"/>
      <dgm:spPr/>
    </dgm:pt>
    <dgm:pt modelId="{CCA27125-CD28-42DB-8E62-AFC54CFEF14B}" type="pres">
      <dgm:prSet presAssocID="{79E45CBC-E1FE-43E4-B0B6-D2B55F089446}" presName="arrow" presStyleLbl="alignNode1" presStyleIdx="3" presStyleCnt="4"/>
      <dgm:spPr/>
    </dgm:pt>
    <dgm:pt modelId="{274266A2-9DE1-4B9B-B1A2-D599F668542B}" type="pres">
      <dgm:prSet presAssocID="{79E45CBC-E1FE-43E4-B0B6-D2B55F089446}" presName="descendantArrow" presStyleLbl="bgAccFollowNode1" presStyleIdx="3" presStyleCnt="4"/>
      <dgm:spPr/>
    </dgm:pt>
  </dgm:ptLst>
  <dgm:cxnLst>
    <dgm:cxn modelId="{8D87F905-2C53-450B-88C0-2F9EEC7B03D7}" type="presOf" srcId="{56BA2118-D497-45AF-A6F9-BC01F50A5EAA}" destId="{64E5CF62-E7A0-4E14-AA10-18914DAD76E2}" srcOrd="1" destOrd="0" presId="urn:microsoft.com/office/officeart/2016/7/layout/VerticalDownArrowProcess"/>
    <dgm:cxn modelId="{A5ADA317-DC37-4F31-927C-F1E0C9B1A986}" type="presOf" srcId="{51CB0435-0EE7-4602-B696-002843734FD5}" destId="{0572ECAF-3A5D-4840-8948-3F33FC7A40EB}" srcOrd="0" destOrd="0" presId="urn:microsoft.com/office/officeart/2016/7/layout/VerticalDownArrowProcess"/>
    <dgm:cxn modelId="{3663F31E-AE45-41D2-8A20-367074207126}" type="presOf" srcId="{56BA2118-D497-45AF-A6F9-BC01F50A5EAA}" destId="{07D92606-DAF5-4C54-9A0E-6A8DC9496583}" srcOrd="0" destOrd="0" presId="urn:microsoft.com/office/officeart/2016/7/layout/VerticalDownArrowProcess"/>
    <dgm:cxn modelId="{9C915444-BC36-49AB-BCA1-21CDD6E13CB8}" type="presOf" srcId="{8C5BE4F5-BFE3-4550-BFCC-09DD591AB8F0}" destId="{B670B21B-ACBA-4E18-99EA-DE00C1B6DA80}" srcOrd="0" destOrd="0" presId="urn:microsoft.com/office/officeart/2016/7/layout/VerticalDownArrowProcess"/>
    <dgm:cxn modelId="{BAA09D64-08B0-4733-9D8C-76D79483424F}" type="presOf" srcId="{80313139-9C17-46DF-BFFE-B09BBE0EC8E5}" destId="{452B0B38-1E1E-46E8-8EA5-811C1D98759A}" srcOrd="0" destOrd="0" presId="urn:microsoft.com/office/officeart/2016/7/layout/VerticalDownArrowProcess"/>
    <dgm:cxn modelId="{E270A144-6B3B-4974-8E4C-9336430A7AFB}" srcId="{8C5BE4F5-BFE3-4550-BFCC-09DD591AB8F0}" destId="{80313139-9C17-46DF-BFFE-B09BBE0EC8E5}" srcOrd="0" destOrd="0" parTransId="{37C2C01B-6322-49D0-B14B-32A55BC41DD0}" sibTransId="{D8DD3AE2-BC54-405A-ADE7-3EF61D8B30B4}"/>
    <dgm:cxn modelId="{9DDA3869-8EC0-4478-BEE8-952FA46D734A}" type="presOf" srcId="{06D5B178-C701-4D07-B226-6E7973DC0E14}" destId="{8B3D7B14-8E68-40AE-8AD4-1E492AF46C92}" srcOrd="0" destOrd="0" presId="urn:microsoft.com/office/officeart/2016/7/layout/VerticalDownArrowProcess"/>
    <dgm:cxn modelId="{745F4056-0736-4762-ABC3-9C035698B3B0}" type="presOf" srcId="{79E45CBC-E1FE-43E4-B0B6-D2B55F089446}" destId="{D56CAB16-DFE7-4928-A2BA-FF905494565C}" srcOrd="0" destOrd="0" presId="urn:microsoft.com/office/officeart/2016/7/layout/VerticalDownArrowProcess"/>
    <dgm:cxn modelId="{A9514E56-EE23-4FB9-9BEB-DA11760F743D}" srcId="{79E45CBC-E1FE-43E4-B0B6-D2B55F089446}" destId="{62BF1319-83C8-494A-8008-016298E7184C}" srcOrd="0" destOrd="0" parTransId="{9C6CF03F-495D-41A2-889B-F7376BB23BDB}" sibTransId="{3189FD92-24D7-4BC1-8D52-67EC073CA621}"/>
    <dgm:cxn modelId="{41FA4C8B-EB6D-4E29-9FFA-DE03987C9A6C}" type="presOf" srcId="{62BF1319-83C8-494A-8008-016298E7184C}" destId="{274266A2-9DE1-4B9B-B1A2-D599F668542B}" srcOrd="0" destOrd="0" presId="urn:microsoft.com/office/officeart/2016/7/layout/VerticalDownArrowProcess"/>
    <dgm:cxn modelId="{3A452A95-FF83-4302-A426-F3E2D3A6803D}" srcId="{1FFE589B-2BB2-44E3-997F-1EE5836B442C}" destId="{06D5B178-C701-4D07-B226-6E7973DC0E14}" srcOrd="3" destOrd="0" parTransId="{D2F475C9-5F4B-4DCB-868B-6504BE05CE57}" sibTransId="{14EC0EA5-88E0-4870-B62C-70451753E84D}"/>
    <dgm:cxn modelId="{383ADF97-D0DC-4819-ABD1-74D59EA70EF0}" srcId="{1FFE589B-2BB2-44E3-997F-1EE5836B442C}" destId="{56BA2118-D497-45AF-A6F9-BC01F50A5EAA}" srcOrd="2" destOrd="0" parTransId="{48BD2A0A-33BA-4035-8FE4-970431E980AE}" sibTransId="{A8EA0242-D142-4389-928D-EF6700476428}"/>
    <dgm:cxn modelId="{91C5A3A2-A351-4821-BB11-42879D9B050A}" type="presOf" srcId="{1FFE589B-2BB2-44E3-997F-1EE5836B442C}" destId="{D0472E4B-55BA-42EF-AEE8-29A2B0BA3952}" srcOrd="0" destOrd="0" presId="urn:microsoft.com/office/officeart/2016/7/layout/VerticalDownArrowProcess"/>
    <dgm:cxn modelId="{9311D5B4-C1FB-48DF-8D02-203C408209A5}" type="presOf" srcId="{7306CB8F-B86D-4788-B38B-D7BB64DFE668}" destId="{9590675C-C6CC-480E-B450-46C6C51B3D61}" srcOrd="0" destOrd="0" presId="urn:microsoft.com/office/officeart/2016/7/layout/VerticalDownArrowProcess"/>
    <dgm:cxn modelId="{2963BDB8-5E0E-4143-8302-6C675637E575}" srcId="{1FFE589B-2BB2-44E3-997F-1EE5836B442C}" destId="{79E45CBC-E1FE-43E4-B0B6-D2B55F089446}" srcOrd="0" destOrd="0" parTransId="{7CD3B968-093B-4F9C-BB36-E043746B2497}" sibTransId="{EE994619-0035-468E-86D2-792402136DB0}"/>
    <dgm:cxn modelId="{22574CBD-6529-4505-9843-C99BD41F4B4C}" srcId="{56BA2118-D497-45AF-A6F9-BC01F50A5EAA}" destId="{7306CB8F-B86D-4788-B38B-D7BB64DFE668}" srcOrd="0" destOrd="0" parTransId="{C480A0E0-A3B4-47B4-82B3-170EB0B347F1}" sibTransId="{461ACF18-7BE9-4471-8A99-63501134D1A2}"/>
    <dgm:cxn modelId="{E9F159C5-576D-4AA3-8C2B-C289B6482814}" srcId="{06D5B178-C701-4D07-B226-6E7973DC0E14}" destId="{51CB0435-0EE7-4602-B696-002843734FD5}" srcOrd="0" destOrd="0" parTransId="{644D3F11-7572-443A-A725-DD66E176C8EE}" sibTransId="{E0ABF48C-C763-4C5A-AB01-12090BA9633E}"/>
    <dgm:cxn modelId="{BC0BFAE4-8947-470E-AC98-EDC8C7DA4D92}" type="presOf" srcId="{8C5BE4F5-BFE3-4550-BFCC-09DD591AB8F0}" destId="{1645343E-A74F-42B3-A90D-00E9A6F2E2D4}" srcOrd="1" destOrd="0" presId="urn:microsoft.com/office/officeart/2016/7/layout/VerticalDownArrowProcess"/>
    <dgm:cxn modelId="{45FEE2F0-2692-4197-AF1B-00830B105511}" type="presOf" srcId="{79E45CBC-E1FE-43E4-B0B6-D2B55F089446}" destId="{CCA27125-CD28-42DB-8E62-AFC54CFEF14B}" srcOrd="1" destOrd="0" presId="urn:microsoft.com/office/officeart/2016/7/layout/VerticalDownArrowProcess"/>
    <dgm:cxn modelId="{220EFAF5-8FD2-41D9-A516-E94EFE01B506}" srcId="{1FFE589B-2BB2-44E3-997F-1EE5836B442C}" destId="{8C5BE4F5-BFE3-4550-BFCC-09DD591AB8F0}" srcOrd="1" destOrd="0" parTransId="{553ECA11-58E0-4638-96EE-854BD4BC4DE2}" sibTransId="{9D58CBCC-0076-484C-BC3C-F0A6BFC11D92}"/>
    <dgm:cxn modelId="{9281E865-C926-4359-92BC-C1034084AF91}" type="presParOf" srcId="{D0472E4B-55BA-42EF-AEE8-29A2B0BA3952}" destId="{094A9557-2EE6-481C-BF81-9AE8D42A3354}" srcOrd="0" destOrd="0" presId="urn:microsoft.com/office/officeart/2016/7/layout/VerticalDownArrowProcess"/>
    <dgm:cxn modelId="{AFF5FF27-5DD3-4D2A-8E06-05752F9C01E5}" type="presParOf" srcId="{094A9557-2EE6-481C-BF81-9AE8D42A3354}" destId="{8B3D7B14-8E68-40AE-8AD4-1E492AF46C92}" srcOrd="0" destOrd="0" presId="urn:microsoft.com/office/officeart/2016/7/layout/VerticalDownArrowProcess"/>
    <dgm:cxn modelId="{2ADB9C43-1873-4C32-B3AB-645029A53DE6}" type="presParOf" srcId="{094A9557-2EE6-481C-BF81-9AE8D42A3354}" destId="{0572ECAF-3A5D-4840-8948-3F33FC7A40EB}" srcOrd="1" destOrd="0" presId="urn:microsoft.com/office/officeart/2016/7/layout/VerticalDownArrowProcess"/>
    <dgm:cxn modelId="{B7BB5226-3101-40BE-B2D4-5F03BAFBFF3C}" type="presParOf" srcId="{D0472E4B-55BA-42EF-AEE8-29A2B0BA3952}" destId="{7CF4AB5F-9743-417F-8E57-E6EBAC6CBC05}" srcOrd="1" destOrd="0" presId="urn:microsoft.com/office/officeart/2016/7/layout/VerticalDownArrowProcess"/>
    <dgm:cxn modelId="{AC801A2F-88C5-4E5D-829C-BCFE4E5B5AC9}" type="presParOf" srcId="{D0472E4B-55BA-42EF-AEE8-29A2B0BA3952}" destId="{F279D21A-57FF-47FA-9305-951F55478269}" srcOrd="2" destOrd="0" presId="urn:microsoft.com/office/officeart/2016/7/layout/VerticalDownArrowProcess"/>
    <dgm:cxn modelId="{A880C90A-45DA-4DC4-885F-40DDCD4F12A5}" type="presParOf" srcId="{F279D21A-57FF-47FA-9305-951F55478269}" destId="{07D92606-DAF5-4C54-9A0E-6A8DC9496583}" srcOrd="0" destOrd="0" presId="urn:microsoft.com/office/officeart/2016/7/layout/VerticalDownArrowProcess"/>
    <dgm:cxn modelId="{775FC2F7-21AB-4F34-B4B4-9CFEEA463FEE}" type="presParOf" srcId="{F279D21A-57FF-47FA-9305-951F55478269}" destId="{64E5CF62-E7A0-4E14-AA10-18914DAD76E2}" srcOrd="1" destOrd="0" presId="urn:microsoft.com/office/officeart/2016/7/layout/VerticalDownArrowProcess"/>
    <dgm:cxn modelId="{93BF4106-889C-4451-8447-4E8A1C730943}" type="presParOf" srcId="{F279D21A-57FF-47FA-9305-951F55478269}" destId="{9590675C-C6CC-480E-B450-46C6C51B3D61}" srcOrd="2" destOrd="0" presId="urn:microsoft.com/office/officeart/2016/7/layout/VerticalDownArrowProcess"/>
    <dgm:cxn modelId="{44864EC3-3269-41A9-8A4E-2E6CC598BFFD}" type="presParOf" srcId="{D0472E4B-55BA-42EF-AEE8-29A2B0BA3952}" destId="{003077AC-678B-4673-B5D1-870D359C76E1}" srcOrd="3" destOrd="0" presId="urn:microsoft.com/office/officeart/2016/7/layout/VerticalDownArrowProcess"/>
    <dgm:cxn modelId="{7FD85DBE-649A-4DB0-9CA4-0D918D3BD965}" type="presParOf" srcId="{D0472E4B-55BA-42EF-AEE8-29A2B0BA3952}" destId="{DA882BD8-8D1C-464E-82E5-6E8594660EC4}" srcOrd="4" destOrd="0" presId="urn:microsoft.com/office/officeart/2016/7/layout/VerticalDownArrowProcess"/>
    <dgm:cxn modelId="{28E7138C-A6E2-4FA0-959B-A06494995F53}" type="presParOf" srcId="{DA882BD8-8D1C-464E-82E5-6E8594660EC4}" destId="{B670B21B-ACBA-4E18-99EA-DE00C1B6DA80}" srcOrd="0" destOrd="0" presId="urn:microsoft.com/office/officeart/2016/7/layout/VerticalDownArrowProcess"/>
    <dgm:cxn modelId="{3A9BBF5F-608F-4852-8EF0-52CF06064FDE}" type="presParOf" srcId="{DA882BD8-8D1C-464E-82E5-6E8594660EC4}" destId="{1645343E-A74F-42B3-A90D-00E9A6F2E2D4}" srcOrd="1" destOrd="0" presId="urn:microsoft.com/office/officeart/2016/7/layout/VerticalDownArrowProcess"/>
    <dgm:cxn modelId="{1D9A3D1C-1C6E-4F77-82CE-8682E2064CCC}" type="presParOf" srcId="{DA882BD8-8D1C-464E-82E5-6E8594660EC4}" destId="{452B0B38-1E1E-46E8-8EA5-811C1D98759A}" srcOrd="2" destOrd="0" presId="urn:microsoft.com/office/officeart/2016/7/layout/VerticalDownArrowProcess"/>
    <dgm:cxn modelId="{F8ABEE78-790F-4BDE-9C09-AC7083D74480}" type="presParOf" srcId="{D0472E4B-55BA-42EF-AEE8-29A2B0BA3952}" destId="{E2C6E0F1-6FCD-4087-BAED-4EFACF2CEA81}" srcOrd="5" destOrd="0" presId="urn:microsoft.com/office/officeart/2016/7/layout/VerticalDownArrowProcess"/>
    <dgm:cxn modelId="{AC3DE91F-0ED0-4926-AA39-1834A8A3CCA9}" type="presParOf" srcId="{D0472E4B-55BA-42EF-AEE8-29A2B0BA3952}" destId="{A77CAF49-7D51-48C0-BA45-48F61BF8FAB1}" srcOrd="6" destOrd="0" presId="urn:microsoft.com/office/officeart/2016/7/layout/VerticalDownArrowProcess"/>
    <dgm:cxn modelId="{31FC5D14-9F31-4C19-8D6C-6E9B2CD09A0E}" type="presParOf" srcId="{A77CAF49-7D51-48C0-BA45-48F61BF8FAB1}" destId="{D56CAB16-DFE7-4928-A2BA-FF905494565C}" srcOrd="0" destOrd="0" presId="urn:microsoft.com/office/officeart/2016/7/layout/VerticalDownArrowProcess"/>
    <dgm:cxn modelId="{49A120E6-6623-4C19-B81C-B96C77DE9084}" type="presParOf" srcId="{A77CAF49-7D51-48C0-BA45-48F61BF8FAB1}" destId="{CCA27125-CD28-42DB-8E62-AFC54CFEF14B}" srcOrd="1" destOrd="0" presId="urn:microsoft.com/office/officeart/2016/7/layout/VerticalDownArrowProcess"/>
    <dgm:cxn modelId="{023DA4D5-6C1B-4B63-AE6F-9F151D1EBAA3}" type="presParOf" srcId="{A77CAF49-7D51-48C0-BA45-48F61BF8FAB1}" destId="{274266A2-9DE1-4B9B-B1A2-D599F668542B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D7B14-8E68-40AE-8AD4-1E492AF46C92}">
      <dsp:nvSpPr>
        <dsp:cNvPr id="0" name=""/>
        <dsp:cNvSpPr/>
      </dsp:nvSpPr>
      <dsp:spPr>
        <a:xfrm>
          <a:off x="0" y="4241326"/>
          <a:ext cx="1435383" cy="92789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84" tIns="220472" rIns="102084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Write</a:t>
          </a:r>
        </a:p>
      </dsp:txBody>
      <dsp:txXfrm>
        <a:off x="0" y="4241326"/>
        <a:ext cx="1435383" cy="927898"/>
      </dsp:txXfrm>
    </dsp:sp>
    <dsp:sp modelId="{0572ECAF-3A5D-4840-8948-3F33FC7A40EB}">
      <dsp:nvSpPr>
        <dsp:cNvPr id="0" name=""/>
        <dsp:cNvSpPr/>
      </dsp:nvSpPr>
      <dsp:spPr>
        <a:xfrm>
          <a:off x="1435383" y="4241326"/>
          <a:ext cx="4306150" cy="927898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349" tIns="165100" rIns="8734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Write an analysis of the page: what is missing, what is working, and what you recommend to improve inbound traffic from better SEO.</a:t>
          </a:r>
        </a:p>
      </dsp:txBody>
      <dsp:txXfrm>
        <a:off x="1435383" y="4241326"/>
        <a:ext cx="4306150" cy="927898"/>
      </dsp:txXfrm>
    </dsp:sp>
    <dsp:sp modelId="{64E5CF62-E7A0-4E14-AA10-18914DAD76E2}">
      <dsp:nvSpPr>
        <dsp:cNvPr id="0" name=""/>
        <dsp:cNvSpPr/>
      </dsp:nvSpPr>
      <dsp:spPr>
        <a:xfrm rot="10800000">
          <a:off x="0" y="2828136"/>
          <a:ext cx="1435383" cy="142710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84" tIns="220472" rIns="102084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Analyze</a:t>
          </a:r>
        </a:p>
      </dsp:txBody>
      <dsp:txXfrm rot="-10800000">
        <a:off x="0" y="2828136"/>
        <a:ext cx="1435383" cy="927620"/>
      </dsp:txXfrm>
    </dsp:sp>
    <dsp:sp modelId="{9590675C-C6CC-480E-B450-46C6C51B3D61}">
      <dsp:nvSpPr>
        <dsp:cNvPr id="0" name=""/>
        <dsp:cNvSpPr/>
      </dsp:nvSpPr>
      <dsp:spPr>
        <a:xfrm>
          <a:off x="1435383" y="2828136"/>
          <a:ext cx="4306150" cy="92762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349" tIns="165100" rIns="8734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Now: analyze the page with an eye towards what you’ve learned about SEO.</a:t>
          </a:r>
        </a:p>
      </dsp:txBody>
      <dsp:txXfrm>
        <a:off x="1435383" y="2828136"/>
        <a:ext cx="4306150" cy="927620"/>
      </dsp:txXfrm>
    </dsp:sp>
    <dsp:sp modelId="{1645343E-A74F-42B3-A90D-00E9A6F2E2D4}">
      <dsp:nvSpPr>
        <dsp:cNvPr id="0" name=""/>
        <dsp:cNvSpPr/>
      </dsp:nvSpPr>
      <dsp:spPr>
        <a:xfrm rot="10800000">
          <a:off x="0" y="1414947"/>
          <a:ext cx="1435383" cy="142710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84" tIns="220472" rIns="102084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Have</a:t>
          </a:r>
        </a:p>
      </dsp:txBody>
      <dsp:txXfrm rot="-10800000">
        <a:off x="0" y="1414947"/>
        <a:ext cx="1435383" cy="927620"/>
      </dsp:txXfrm>
    </dsp:sp>
    <dsp:sp modelId="{452B0B38-1E1E-46E8-8EA5-811C1D98759A}">
      <dsp:nvSpPr>
        <dsp:cNvPr id="0" name=""/>
        <dsp:cNvSpPr/>
      </dsp:nvSpPr>
      <dsp:spPr>
        <a:xfrm>
          <a:off x="1435383" y="1414947"/>
          <a:ext cx="4306150" cy="92762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349" tIns="165100" rIns="8734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Have a closer look at one of their average-sized articles that has images associated with it.</a:t>
          </a:r>
        </a:p>
      </dsp:txBody>
      <dsp:txXfrm>
        <a:off x="1435383" y="1414947"/>
        <a:ext cx="4306150" cy="927620"/>
      </dsp:txXfrm>
    </dsp:sp>
    <dsp:sp modelId="{CCA27125-CD28-42DB-8E62-AFC54CFEF14B}">
      <dsp:nvSpPr>
        <dsp:cNvPr id="0" name=""/>
        <dsp:cNvSpPr/>
      </dsp:nvSpPr>
      <dsp:spPr>
        <a:xfrm rot="10800000">
          <a:off x="0" y="1757"/>
          <a:ext cx="1435383" cy="142710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84" tIns="220472" rIns="102084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Look</a:t>
          </a:r>
        </a:p>
      </dsp:txBody>
      <dsp:txXfrm rot="-10800000">
        <a:off x="0" y="1757"/>
        <a:ext cx="1435383" cy="927620"/>
      </dsp:txXfrm>
    </dsp:sp>
    <dsp:sp modelId="{274266A2-9DE1-4B9B-B1A2-D599F668542B}">
      <dsp:nvSpPr>
        <dsp:cNvPr id="0" name=""/>
        <dsp:cNvSpPr/>
      </dsp:nvSpPr>
      <dsp:spPr>
        <a:xfrm>
          <a:off x="1435383" y="1757"/>
          <a:ext cx="4306150" cy="92762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349" tIns="165100" rIns="8734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Look at 3 different food blogs.</a:t>
          </a:r>
        </a:p>
      </dsp:txBody>
      <dsp:txXfrm>
        <a:off x="1435383" y="1757"/>
        <a:ext cx="4306150" cy="927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24B78F-9EBF-4184-8BDD-60D158F4E827}" type="datetimeFigureOut">
              <a:rPr lang="en-CA" smtClean="0"/>
              <a:t>2018-09-17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F2D50-F742-49D5-8C71-C1601A543FB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9112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4972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37065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6791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4757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94627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17119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21642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52815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59291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35401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5313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05655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36948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765967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09486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63598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04899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7960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9957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20569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2681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788678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46810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15927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F2D50-F742-49D5-8C71-C1601A543FB3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5831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572D29F3-0718-4484-9782-FD3DA645F483}" type="datetime1">
              <a:rPr lang="en-CA" smtClean="0"/>
              <a:t>2018-09-17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96565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9C9D-7F3A-491F-941C-425F5A8D24AC}" type="datetime1">
              <a:rPr lang="en-CA" smtClean="0"/>
              <a:t>2018-09-17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6353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1D58-C5E5-4095-BE1B-8278E48A371F}" type="datetime1">
              <a:rPr lang="en-CA" smtClean="0"/>
              <a:t>2018-09-17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3728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BAA0E-CED4-4357-AA06-BC567470041F}" type="datetime1">
              <a:rPr lang="en-CA" smtClean="0"/>
              <a:t>2018-09-17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3291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EC864-DB07-40B1-A4E3-4A437EE47A81}" type="datetime1">
              <a:rPr lang="en-CA" smtClean="0"/>
              <a:t>2018-09-17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6145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C5A3-E54A-43B9-90F7-845109FA40FE}" type="datetime1">
              <a:rPr lang="en-CA" smtClean="0"/>
              <a:t>2018-09-17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6558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A1F2-22D7-4876-8E8A-2695561B36A4}" type="datetime1">
              <a:rPr lang="en-CA" smtClean="0"/>
              <a:t>2018-09-17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24887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99789-215A-4723-AC52-E17E89528DC9}" type="datetime1">
              <a:rPr lang="en-CA" smtClean="0"/>
              <a:t>2018-09-17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0395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7499D-5430-483C-88E7-D5D4F1F5BD27}" type="datetime1">
              <a:rPr lang="en-CA" smtClean="0"/>
              <a:t>2018-09-17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9376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CD281-9BE4-4685-A7B4-EDFBDBAEE39A}" type="datetime1">
              <a:rPr lang="en-CA" smtClean="0"/>
              <a:t>2018-09-17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0703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2D3C-BA1C-40DB-A228-8823FDEA1CCC}" type="datetime1">
              <a:rPr lang="en-CA" smtClean="0"/>
              <a:t>2018-09-17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6939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292-7A73-403D-B2D2-68853D1F08E4}" type="datetime1">
              <a:rPr lang="en-CA" smtClean="0"/>
              <a:t>2018-09-17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1632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CA37A-AD34-4A1D-88C5-718C31C3327D}" type="datetime1">
              <a:rPr lang="en-CA" smtClean="0"/>
              <a:t>2018-09-17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8061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9B108-76A7-4288-90B2-44F5BE969045}" type="datetime1">
              <a:rPr lang="en-CA" smtClean="0"/>
              <a:t>2018-09-17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2258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33EF9-5C4B-4EA4-AD9D-F5452DAC805E}" type="datetime1">
              <a:rPr lang="en-CA" smtClean="0"/>
              <a:t>2018-09-17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8101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445D7-930A-4A78-AB24-5C6348CF0CC2}" type="datetime1">
              <a:rPr lang="en-CA" smtClean="0"/>
              <a:t>2018-09-17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7274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04E43-D663-4DC4-B7B2-3206C8AB0702}" type="datetime1">
              <a:rPr lang="en-CA" smtClean="0"/>
              <a:t>2018-09-17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VanArts Instructor:  Patrick Sauriol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8594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660033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DDDB575-D165-4EAE-B088-21E665B6D40F}" type="datetime1">
              <a:rPr lang="en-CA" smtClean="0"/>
              <a:t>2018-09-17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CA"/>
              <a:t>VanArts Instructor:  Patrick Sauriol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6A7F044-98F1-44B8-B5DA-C40BCE753D7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21964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.pn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rowseo.net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5927" y="1377137"/>
            <a:ext cx="10058400" cy="31819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>
                <a:solidFill>
                  <a:srgbClr val="00B0F0"/>
                </a:solidFill>
              </a:rPr>
              <a:t>Internet business concepts</a:t>
            </a:r>
            <a:br>
              <a:rPr lang="en-CA" sz="5400" dirty="0"/>
            </a:br>
            <a:br>
              <a:rPr lang="en-CA" sz="5400" dirty="0"/>
            </a:br>
            <a:r>
              <a:rPr lang="en-CA" sz="4000" b="1">
                <a:solidFill>
                  <a:srgbClr val="0070C0"/>
                </a:solidFill>
              </a:rPr>
              <a:t>Week #3:</a:t>
            </a:r>
            <a:br>
              <a:rPr lang="en-CA" sz="4000" dirty="0"/>
            </a:br>
            <a:r>
              <a:rPr lang="en-CA" sz="4000" i="1" dirty="0" err="1">
                <a:solidFill>
                  <a:srgbClr val="FFC000"/>
                </a:solidFill>
              </a:rPr>
              <a:t>seo</a:t>
            </a:r>
            <a:r>
              <a:rPr lang="en-CA" sz="4000" i="1" dirty="0">
                <a:solidFill>
                  <a:srgbClr val="FFC000"/>
                </a:solidFill>
              </a:rPr>
              <a:t> friendly html &amp; intro to keywords</a:t>
            </a:r>
            <a:br>
              <a:rPr lang="en-CA" sz="4000" dirty="0"/>
            </a:br>
            <a:endParaRPr lang="en-CA" sz="4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37882" y="5950039"/>
            <a:ext cx="5095652" cy="736243"/>
          </a:xfrm>
        </p:spPr>
        <p:txBody>
          <a:bodyPr/>
          <a:lstStyle/>
          <a:p>
            <a:r>
              <a:rPr lang="en-CA" sz="2000" dirty="0" err="1"/>
              <a:t>VanArts</a:t>
            </a:r>
            <a:r>
              <a:rPr lang="en-CA" sz="2000" dirty="0"/>
              <a:t> Instructor:  Patrick Sauriol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F044-98F1-44B8-B5DA-C40BCE753D7F}" type="slidenum">
              <a:rPr lang="en-CA" smtClean="0"/>
              <a:t>1</a:t>
            </a:fld>
            <a:endParaRPr lang="en-CA"/>
          </a:p>
        </p:txBody>
      </p:sp>
      <p:sp>
        <p:nvSpPr>
          <p:cNvPr id="3" name="TextBox 2"/>
          <p:cNvSpPr txBox="1"/>
          <p:nvPr/>
        </p:nvSpPr>
        <p:spPr>
          <a:xfrm>
            <a:off x="7062779" y="6089493"/>
            <a:ext cx="409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September 2018  v1.3</a:t>
            </a:r>
          </a:p>
        </p:txBody>
      </p:sp>
    </p:spTree>
    <p:extLst>
      <p:ext uri="{BB962C8B-B14F-4D97-AF65-F5344CB8AC3E}">
        <p14:creationId xmlns:p14="http://schemas.microsoft.com/office/powerpoint/2010/main" val="29082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Common mistakes for non-searchable pages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10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35966" y="2094258"/>
            <a:ext cx="974930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Robots.txt file</a:t>
            </a:r>
            <a:r>
              <a:rPr lang="en-US" sz="2400" dirty="0"/>
              <a:t>: you can list pages in this file asking SEs to not index a certain page. When you’re building your site, you may want this. Sometimes people forget that they did this!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Lots of pages</a:t>
            </a:r>
            <a:r>
              <a:rPr lang="en-US" sz="2400" dirty="0"/>
              <a:t>: Sites with 100s of pages can easily forget to link to them, often relying on site searches for users to find content. This doesn’t get the page listed on a SE.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Using </a:t>
            </a:r>
            <a:r>
              <a:rPr lang="en-US" sz="2400" dirty="0" err="1">
                <a:solidFill>
                  <a:srgbClr val="00B0F0"/>
                </a:solidFill>
              </a:rPr>
              <a:t>Javascript</a:t>
            </a:r>
            <a:r>
              <a:rPr lang="en-US" sz="2400" dirty="0">
                <a:solidFill>
                  <a:srgbClr val="00B0F0"/>
                </a:solidFill>
              </a:rPr>
              <a:t> or Flash</a:t>
            </a:r>
            <a:r>
              <a:rPr lang="en-US" sz="2400" dirty="0"/>
              <a:t>: SEs don’t see this content, so they won’t follow these links.</a:t>
            </a:r>
          </a:p>
          <a:p>
            <a:endParaRPr lang="en-US" sz="2400" dirty="0"/>
          </a:p>
          <a:p>
            <a:pPr algn="ctr"/>
            <a:endParaRPr lang="en-CA" sz="2400" i="1" dirty="0"/>
          </a:p>
        </p:txBody>
      </p:sp>
    </p:spTree>
    <p:extLst>
      <p:ext uri="{BB962C8B-B14F-4D97-AF65-F5344CB8AC3E}">
        <p14:creationId xmlns:p14="http://schemas.microsoft.com/office/powerpoint/2010/main" val="2503691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Common mistakes for non-searchable pages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11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35966" y="2094258"/>
            <a:ext cx="97493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Content behind forms/password walls</a:t>
            </a:r>
            <a:r>
              <a:rPr lang="en-US" sz="2400" dirty="0"/>
              <a:t>: Great if you want that content to not be indexed, bad if you want to use that as a source for inbound SERPs searches.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  <a:p>
            <a:pPr algn="ctr"/>
            <a:endParaRPr lang="en-CA" sz="2400" i="1" dirty="0"/>
          </a:p>
        </p:txBody>
      </p:sp>
    </p:spTree>
    <p:extLst>
      <p:ext uri="{BB962C8B-B14F-4D97-AF65-F5344CB8AC3E}">
        <p14:creationId xmlns:p14="http://schemas.microsoft.com/office/powerpoint/2010/main" val="3957593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670" y="157636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Keywords - what are they?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12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14778" y="1476248"/>
            <a:ext cx="45778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Remember that Terminator robot guy?</a:t>
            </a:r>
          </a:p>
          <a:p>
            <a:pPr algn="ctr"/>
            <a:endParaRPr lang="en-CA" sz="2400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F1FB9A-885B-468C-B14B-65C235303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56866"/>
            <a:ext cx="5008595" cy="49580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47B54B-692C-4F34-8E90-38DD39FBF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78" y="3429000"/>
            <a:ext cx="4493007" cy="236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467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670" y="157636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What are the keywords for this?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13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98F84E-47EB-4B8F-A1B5-2AA59B9E0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032" y="954827"/>
            <a:ext cx="3688295" cy="26108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0CDEDC9-7F80-4789-9C06-06C841B7D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88" y="1122833"/>
            <a:ext cx="3549287" cy="26585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D73E30-AA2B-4296-A51A-E5DF0A4FAA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926" y="3578388"/>
            <a:ext cx="2000349" cy="30059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854F20-B089-4E8D-B485-30095A5F4D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2902" y="1199564"/>
            <a:ext cx="1828800" cy="25050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F49E94F-15BD-4138-8284-F9F5E21995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2668" y="3246665"/>
            <a:ext cx="2190628" cy="33795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A58708-7862-4BC3-A1DD-B99DD03234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28583" y="3557203"/>
            <a:ext cx="2994793" cy="2994793"/>
          </a:xfrm>
          <a:prstGeom prst="rect">
            <a:avLst/>
          </a:prstGeom>
        </p:spPr>
      </p:pic>
      <p:pic>
        <p:nvPicPr>
          <p:cNvPr id="17" name="Picture 16" descr="A person standing in front of a mirror posing for the camera&#10;&#10;Description generated with high confidence">
            <a:extLst>
              <a:ext uri="{FF2B5EF4-FFF2-40B4-BE49-F238E27FC236}">
                <a16:creationId xmlns:a16="http://schemas.microsoft.com/office/drawing/2014/main" id="{7A05CEA1-02DE-4549-90DF-4D9E08908BC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476" y="648941"/>
            <a:ext cx="4052077" cy="593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84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670" y="157636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Ok, so what is the keyword for this?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14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23D0BC-80FB-4225-AA67-7321514EA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933" y="4188419"/>
            <a:ext cx="2581275" cy="17716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0BDFDD-177B-439D-986B-EBC93D03A9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4015" y="1411723"/>
            <a:ext cx="3149193" cy="20172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104FB1-2AEC-4544-8211-56715F31F3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291" y="4069483"/>
            <a:ext cx="3733724" cy="186686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4AC34E-EE4A-460B-A224-7EB79626A8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0204" y="1355548"/>
            <a:ext cx="2718215" cy="21296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D3BE087-7CF8-4648-84F8-9110A9179F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9292" y="4093205"/>
            <a:ext cx="3376004" cy="186686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594D2F1-4572-491B-8D67-6496CF08F3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9292" y="1411723"/>
            <a:ext cx="2940351" cy="2213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92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Keywords in your page content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15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90162" y="2120016"/>
            <a:ext cx="84227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 little more to build your knowledge on the importance of keywords on your website.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You already know keywords help SEs direct people to your website, so having good keywords </a:t>
            </a:r>
            <a:r>
              <a:rPr lang="en-US" sz="2400" b="1" dirty="0">
                <a:solidFill>
                  <a:srgbClr val="00B0F0"/>
                </a:solidFill>
              </a:rPr>
              <a:t>IN</a:t>
            </a:r>
            <a:r>
              <a:rPr lang="en-US" sz="2400" dirty="0"/>
              <a:t> good content is vital.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Here are some rules of thumb that will help you rank pages on SERPs.</a:t>
            </a:r>
          </a:p>
          <a:p>
            <a:pPr algn="ctr"/>
            <a:endParaRPr lang="en-CA" sz="2400" i="1" dirty="0"/>
          </a:p>
        </p:txBody>
      </p:sp>
    </p:spTree>
    <p:extLst>
      <p:ext uri="{BB962C8B-B14F-4D97-AF65-F5344CB8AC3E}">
        <p14:creationId xmlns:p14="http://schemas.microsoft.com/office/powerpoint/2010/main" val="1451276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3847" y="420848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Where to place keywords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16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38997" y="1725769"/>
            <a:ext cx="974930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In your Title tag</a:t>
            </a:r>
            <a:r>
              <a:rPr lang="en-US" sz="2400" dirty="0"/>
              <a:t>: Helps the SE “know” what the main topic for this page is about.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Near the top of your page of content</a:t>
            </a:r>
            <a:r>
              <a:rPr lang="en-US" sz="2400" dirty="0"/>
              <a:t>: In your Heading text, and maybe once or twice again in the first paragraph.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In a web friendly URL</a:t>
            </a:r>
            <a:r>
              <a:rPr lang="en-US" sz="2400" dirty="0"/>
              <a:t>: Also helps the SE by saying “this is the subject of this page”.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Example: “mywebsite.com/football/teams/</a:t>
            </a:r>
            <a:r>
              <a:rPr lang="en-US" sz="2400" dirty="0" err="1"/>
              <a:t>bc</a:t>
            </a:r>
            <a:r>
              <a:rPr lang="en-US" sz="2400" dirty="0"/>
              <a:t>-lions/2015-season</a:t>
            </a:r>
          </a:p>
          <a:p>
            <a:r>
              <a:rPr lang="en-US" sz="2400" dirty="0"/>
              <a:t>(Note: it’s OK to have dashes for the deeper page URLs)</a:t>
            </a:r>
          </a:p>
          <a:p>
            <a:endParaRPr lang="en-US" sz="2400" dirty="0"/>
          </a:p>
          <a:p>
            <a:pPr algn="ctr"/>
            <a:endParaRPr lang="en-CA" sz="2400" i="1" dirty="0"/>
          </a:p>
        </p:txBody>
      </p:sp>
    </p:spTree>
    <p:extLst>
      <p:ext uri="{BB962C8B-B14F-4D97-AF65-F5344CB8AC3E}">
        <p14:creationId xmlns:p14="http://schemas.microsoft.com/office/powerpoint/2010/main" val="38466569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3847" y="420848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Where to place keywords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17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38997" y="1725769"/>
            <a:ext cx="974930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In your Meta description tag for the page</a:t>
            </a:r>
            <a:r>
              <a:rPr lang="en-US" sz="2400" dirty="0"/>
              <a:t>: Although this is getting less and less important, it takes a moment of your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Images on the page</a:t>
            </a:r>
            <a:r>
              <a:rPr lang="en-US" sz="2400" dirty="0"/>
              <a:t>: Even better, having some variety:</a:t>
            </a:r>
          </a:p>
          <a:p>
            <a:r>
              <a:rPr lang="en-US" sz="2400" dirty="0"/>
              <a:t>Example: “bc-lions-training-camp-2015”, “bc-lions-grey-cup-2015”, “</a:t>
            </a:r>
            <a:r>
              <a:rPr lang="en-US" sz="2400" dirty="0" err="1"/>
              <a:t>bc</a:t>
            </a:r>
            <a:r>
              <a:rPr lang="en-US" sz="2400" dirty="0"/>
              <a:t>-lions-workout-practice”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algn="ctr"/>
            <a:endParaRPr lang="en-CA" sz="2400" i="1" dirty="0"/>
          </a:p>
        </p:txBody>
      </p:sp>
    </p:spTree>
    <p:extLst>
      <p:ext uri="{BB962C8B-B14F-4D97-AF65-F5344CB8AC3E}">
        <p14:creationId xmlns:p14="http://schemas.microsoft.com/office/powerpoint/2010/main" val="2507614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3847" y="420848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Don’t overstuff keywords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18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38997" y="1725769"/>
            <a:ext cx="974930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People used to do this to try and get on Page 1 of SERPs. That was 10 years ago. Google doesn’t fall for this tactic anymore.</a:t>
            </a:r>
          </a:p>
          <a:p>
            <a:endParaRPr lang="en-US" sz="2400" dirty="0"/>
          </a:p>
          <a:p>
            <a:r>
              <a:rPr lang="en-US" sz="2400" dirty="0"/>
              <a:t>Keywords are important, but write your content </a:t>
            </a:r>
            <a:r>
              <a:rPr lang="en-US" sz="2400" dirty="0">
                <a:solidFill>
                  <a:srgbClr val="00B0F0"/>
                </a:solidFill>
              </a:rPr>
              <a:t>FIRST</a:t>
            </a:r>
            <a:r>
              <a:rPr lang="en-US" sz="2400" dirty="0"/>
              <a:t> so it can be appreciated by a </a:t>
            </a:r>
            <a:r>
              <a:rPr lang="en-US" sz="2400" dirty="0">
                <a:solidFill>
                  <a:srgbClr val="00B0F0"/>
                </a:solidFill>
              </a:rPr>
              <a:t>HUMAN BEING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Then, you can always go back and add a couple more keywords into it.</a:t>
            </a:r>
          </a:p>
          <a:p>
            <a:endParaRPr lang="en-US" sz="2400" dirty="0"/>
          </a:p>
          <a:p>
            <a:endParaRPr lang="en-US" sz="2400" dirty="0"/>
          </a:p>
          <a:p>
            <a:pPr algn="ctr"/>
            <a:endParaRPr lang="en-CA" sz="2400" i="1" dirty="0"/>
          </a:p>
        </p:txBody>
      </p:sp>
    </p:spTree>
    <p:extLst>
      <p:ext uri="{BB962C8B-B14F-4D97-AF65-F5344CB8AC3E}">
        <p14:creationId xmlns:p14="http://schemas.microsoft.com/office/powerpoint/2010/main" val="1637246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3847" y="420848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Keyword cannibalization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19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38997" y="1725769"/>
            <a:ext cx="974930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happens when you use the same keyword to link to multiple pages on your website: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Check out my </a:t>
            </a:r>
            <a:r>
              <a:rPr lang="en-US" sz="2400" u="sng" dirty="0">
                <a:solidFill>
                  <a:srgbClr val="00B0F0"/>
                </a:solidFill>
              </a:rPr>
              <a:t>BC LIONS </a:t>
            </a:r>
            <a:r>
              <a:rPr lang="en-US" sz="2400" dirty="0"/>
              <a:t>store! (Goes to a store page)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See photos from the latest </a:t>
            </a:r>
            <a:r>
              <a:rPr lang="en-US" sz="2400" u="sng" dirty="0">
                <a:solidFill>
                  <a:srgbClr val="00B0F0"/>
                </a:solidFill>
              </a:rPr>
              <a:t>BC LIONS </a:t>
            </a:r>
            <a:r>
              <a:rPr lang="en-US" sz="2400" dirty="0"/>
              <a:t>game! (Goes to image gallery)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Find your romantic match on my </a:t>
            </a:r>
            <a:r>
              <a:rPr lang="en-US" sz="2400" u="sng" dirty="0">
                <a:solidFill>
                  <a:srgbClr val="00B0F0"/>
                </a:solidFill>
              </a:rPr>
              <a:t>BC LIONS </a:t>
            </a:r>
            <a:r>
              <a:rPr lang="en-US" sz="2400" dirty="0"/>
              <a:t>dating page! (Goes to a dating page…you get the idea)</a:t>
            </a:r>
          </a:p>
          <a:p>
            <a:endParaRPr lang="en-US" sz="2400" dirty="0"/>
          </a:p>
          <a:p>
            <a:pPr algn="ctr"/>
            <a:endParaRPr lang="en-CA" sz="2400" i="1" dirty="0"/>
          </a:p>
        </p:txBody>
      </p:sp>
    </p:spTree>
    <p:extLst>
      <p:ext uri="{BB962C8B-B14F-4D97-AF65-F5344CB8AC3E}">
        <p14:creationId xmlns:p14="http://schemas.microsoft.com/office/powerpoint/2010/main" val="3033951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687" y="820648"/>
            <a:ext cx="10131425" cy="111616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92D050"/>
                </a:solidFill>
              </a:rPr>
              <a:t>it’s a lot easier to create friendly websites today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2</a:t>
            </a:fld>
            <a:endParaRPr lang="en-CA" dirty="0"/>
          </a:p>
        </p:txBody>
      </p:sp>
      <p:sp>
        <p:nvSpPr>
          <p:cNvPr id="3" name="TextBox 2"/>
          <p:cNvSpPr txBox="1"/>
          <p:nvPr/>
        </p:nvSpPr>
        <p:spPr>
          <a:xfrm>
            <a:off x="1670009" y="1771331"/>
            <a:ext cx="842278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dirty="0"/>
          </a:p>
          <a:p>
            <a:pPr algn="ctr"/>
            <a:r>
              <a:rPr lang="en-US" sz="2400" dirty="0"/>
              <a:t>10 years ago, a web developer needed to know a lot more HTML to make sure the site they built was SEO friendly.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Today, modern CMSs like </a:t>
            </a:r>
            <a:r>
              <a:rPr lang="en-US" sz="2400" dirty="0" err="1"/>
              <a:t>Wordpress</a:t>
            </a:r>
            <a:r>
              <a:rPr lang="en-US" sz="2400" dirty="0"/>
              <a:t> allow web </a:t>
            </a:r>
            <a:r>
              <a:rPr lang="en-US" sz="2400" dirty="0" err="1"/>
              <a:t>devs</a:t>
            </a:r>
            <a:r>
              <a:rPr lang="en-US" sz="2400" dirty="0"/>
              <a:t> to build pretty SEO friendly websites…but you should still know the basics of what they’re looking for.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75367" y="5887784"/>
            <a:ext cx="7731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521" y="5259414"/>
            <a:ext cx="4486275" cy="10191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3441" y="5204042"/>
            <a:ext cx="4772025" cy="9620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0040" y="4962179"/>
            <a:ext cx="1381228" cy="161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1620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Best practices for &lt;title&gt;</a:t>
            </a:r>
            <a:r>
              <a:rPr lang="en-US" dirty="0">
                <a:solidFill>
                  <a:srgbClr val="FFC000"/>
                </a:solidFill>
              </a:rPr>
              <a:t>title</a:t>
            </a:r>
            <a:r>
              <a:rPr lang="en-US" dirty="0">
                <a:solidFill>
                  <a:srgbClr val="92D050"/>
                </a:solidFill>
              </a:rPr>
              <a:t>&lt;/title&gt; tags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20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66670" y="2120016"/>
            <a:ext cx="1095992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Be mindful of space</a:t>
            </a:r>
            <a:r>
              <a:rPr lang="en-US" sz="2400" dirty="0"/>
              <a:t>. Try to keep your titles to 50-65 characters, but if you can make it shorter, the better.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Keep your primary keyword near the beginning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Adding the name of your company/brand</a:t>
            </a:r>
            <a:r>
              <a:rPr lang="en-US" sz="2400" dirty="0"/>
              <a:t>: if it makes sense, you can add it at the end of the tag</a:t>
            </a:r>
          </a:p>
          <a:p>
            <a:r>
              <a:rPr lang="en-US" sz="2400" dirty="0"/>
              <a:t>Example: The #1 BC Lions </a:t>
            </a:r>
            <a:r>
              <a:rPr lang="en-US" sz="2400" dirty="0" err="1"/>
              <a:t>fanpage</a:t>
            </a:r>
            <a:r>
              <a:rPr lang="en-US" sz="2400" dirty="0"/>
              <a:t>! | BC Lions Fanzone.com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Grab Attention</a:t>
            </a:r>
            <a:r>
              <a:rPr lang="en-US" sz="2400" dirty="0"/>
              <a:t>: A title tag appears on SERPs. Does it grab the attention of your target audience, making them want to click on it?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059638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What are Meta descriptions?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21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123" y="1776839"/>
            <a:ext cx="9530432" cy="410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57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Meta descriptions – rules of thumb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22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40158" y="1893194"/>
            <a:ext cx="104962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What if there’s no meta description?: </a:t>
            </a:r>
            <a:r>
              <a:rPr lang="en-US" sz="2400" dirty="0"/>
              <a:t>Search engines will use your meta description if there’s one on the page. If not, they’ll pull the content from the top of the page.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Over 160 characters</a:t>
            </a:r>
            <a:r>
              <a:rPr lang="en-US" sz="2400" dirty="0"/>
              <a:t>, the SE results will trail off in ellipses (…)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Grab Attention</a:t>
            </a:r>
            <a:r>
              <a:rPr lang="en-US" sz="2400" dirty="0"/>
              <a:t>: As with your Title tag text, use your page’s Meta Description to draw the reader in. What’s going to make them want to click on this SERP?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0273273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How do I know what keywords to use?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23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40158" y="1893194"/>
            <a:ext cx="1049628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There are more advanced ways to learn what keywords you can use to draw people to your site, but you’re just starting out.</a:t>
            </a:r>
          </a:p>
          <a:p>
            <a:pPr algn="ctr"/>
            <a:endParaRPr lang="en-US" sz="2400" dirty="0">
              <a:solidFill>
                <a:srgbClr val="00B0F0"/>
              </a:solidFill>
            </a:endParaRPr>
          </a:p>
          <a:p>
            <a:pPr algn="ctr"/>
            <a:r>
              <a:rPr lang="en-US" sz="2400" dirty="0"/>
              <a:t>Focus on your </a:t>
            </a:r>
            <a:r>
              <a:rPr lang="en-US" sz="2400" dirty="0">
                <a:solidFill>
                  <a:srgbClr val="00B0F0"/>
                </a:solidFill>
              </a:rPr>
              <a:t>PRIMARY SUBJECT MATTER FOR THE PAGE</a:t>
            </a:r>
            <a:r>
              <a:rPr lang="en-US" sz="2400" dirty="0"/>
              <a:t>.</a:t>
            </a:r>
          </a:p>
          <a:p>
            <a:pPr algn="ctr"/>
            <a:r>
              <a:rPr lang="en-US" sz="2400" dirty="0"/>
              <a:t>Example: BC Lions </a:t>
            </a:r>
            <a:r>
              <a:rPr lang="en-US" sz="2400" dirty="0" err="1"/>
              <a:t>Fanpage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If it’s a secondary (deeper) page about the subject, then that becomes your new </a:t>
            </a:r>
            <a:r>
              <a:rPr lang="en-US" sz="2400" dirty="0">
                <a:solidFill>
                  <a:srgbClr val="00B0F0"/>
                </a:solidFill>
              </a:rPr>
              <a:t>PRIMARY KEYWORD </a:t>
            </a:r>
            <a:r>
              <a:rPr lang="en-US" sz="2400" dirty="0"/>
              <a:t>for that </a:t>
            </a:r>
            <a:r>
              <a:rPr lang="en-US" sz="2400" dirty="0">
                <a:solidFill>
                  <a:srgbClr val="00B0F0"/>
                </a:solidFill>
              </a:rPr>
              <a:t>deeper page</a:t>
            </a:r>
            <a:r>
              <a:rPr lang="en-US" sz="2400" dirty="0"/>
              <a:t>.</a:t>
            </a:r>
          </a:p>
          <a:p>
            <a:pPr algn="ctr"/>
            <a:r>
              <a:rPr lang="en-US" sz="2400" dirty="0"/>
              <a:t>Example: BC Lions Team Roster, BC Lions Games 2015, etc.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627258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Keep this in mind about keywords: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24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40158" y="1893194"/>
            <a:ext cx="1049628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content on your page can be edited &amp; re-written down the road.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When you start getting some experience in </a:t>
            </a:r>
            <a:r>
              <a:rPr lang="en-US" sz="2400" dirty="0">
                <a:solidFill>
                  <a:srgbClr val="00B0F0"/>
                </a:solidFill>
              </a:rPr>
              <a:t>writing content </a:t>
            </a:r>
            <a:r>
              <a:rPr lang="en-US" sz="2400" dirty="0"/>
              <a:t>for a website, </a:t>
            </a:r>
            <a:r>
              <a:rPr lang="en-US" sz="2400" dirty="0">
                <a:solidFill>
                  <a:srgbClr val="00B0F0"/>
                </a:solidFill>
              </a:rPr>
              <a:t>using analytics </a:t>
            </a:r>
            <a:r>
              <a:rPr lang="en-US" sz="2400" dirty="0"/>
              <a:t>and </a:t>
            </a:r>
            <a:r>
              <a:rPr lang="en-US" sz="2400" dirty="0">
                <a:solidFill>
                  <a:srgbClr val="00B0F0"/>
                </a:solidFill>
              </a:rPr>
              <a:t>keyword research</a:t>
            </a:r>
            <a:r>
              <a:rPr lang="en-US" sz="2400" dirty="0"/>
              <a:t>, you’ll want to experiment to see how you can change the SERPs for a page.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Some pages get great SERP rankings, other not so much. It depends on different factors, like: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The level of competition for that keyword (how many other pages exist for it), number of searches, the site’s authority, links to that page, etc.</a:t>
            </a:r>
          </a:p>
          <a:p>
            <a:pPr algn="ctr"/>
            <a:endParaRPr lang="en-US" sz="2400" dirty="0"/>
          </a:p>
          <a:p>
            <a:pPr algn="ctr"/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331970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4">
            <a:extLst>
              <a:ext uri="{FF2B5EF4-FFF2-40B4-BE49-F238E27FC236}">
                <a16:creationId xmlns:a16="http://schemas.microsoft.com/office/drawing/2014/main" id="{42476583-CC33-45CE-B51B-215B5673C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8457" y="531278"/>
            <a:ext cx="3211517" cy="529257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Assignment: food blog</a:t>
            </a:r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685800" y="6222489"/>
            <a:ext cx="4746499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r>
              <a:rPr lang="en-US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VanArts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266060" y="6222489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86A7F044-98F1-44B8-B5DA-C40BCE753D7F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25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20" name="TextBox 2">
            <a:extLst>
              <a:ext uri="{FF2B5EF4-FFF2-40B4-BE49-F238E27FC236}">
                <a16:creationId xmlns:a16="http://schemas.microsoft.com/office/drawing/2014/main" id="{23E5F3F6-8C9A-4626-942E-B0233EB9A8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5374724"/>
              </p:ext>
            </p:extLst>
          </p:nvPr>
        </p:nvGraphicFramePr>
        <p:xfrm>
          <a:off x="5617029" y="793820"/>
          <a:ext cx="5741534" cy="5170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0095597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What is </a:t>
            </a:r>
            <a:r>
              <a:rPr lang="en-US" dirty="0" err="1">
                <a:solidFill>
                  <a:srgbClr val="92D050"/>
                </a:solidFill>
              </a:rPr>
              <a:t>seo</a:t>
            </a:r>
            <a:r>
              <a:rPr lang="en-US" dirty="0">
                <a:solidFill>
                  <a:srgbClr val="92D050"/>
                </a:solidFill>
              </a:rPr>
              <a:t>?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3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</a:rPr>
              <a:t>S</a:t>
            </a:r>
            <a:r>
              <a:rPr lang="en-US" dirty="0"/>
              <a:t>earch</a:t>
            </a:r>
          </a:p>
          <a:p>
            <a:endParaRPr lang="en-US" dirty="0"/>
          </a:p>
          <a:p>
            <a:r>
              <a:rPr lang="en-US" sz="4000" dirty="0">
                <a:solidFill>
                  <a:srgbClr val="00B0F0"/>
                </a:solidFill>
              </a:rPr>
              <a:t>E</a:t>
            </a:r>
            <a:r>
              <a:rPr lang="en-US" dirty="0"/>
              <a:t>ngine</a:t>
            </a:r>
          </a:p>
          <a:p>
            <a:endParaRPr lang="en-US" dirty="0"/>
          </a:p>
          <a:p>
            <a:r>
              <a:rPr lang="en-US" sz="4000" dirty="0">
                <a:solidFill>
                  <a:srgbClr val="00B0F0"/>
                </a:solidFill>
              </a:rPr>
              <a:t>O</a:t>
            </a:r>
            <a:r>
              <a:rPr lang="en-US" dirty="0"/>
              <a:t>ptimization</a:t>
            </a:r>
          </a:p>
          <a:p>
            <a:pPr lvl="1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897746" y="2278082"/>
            <a:ext cx="84227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/>
              <a:t>A method to increase the ranking of a website or specific webpage so that it appears higher in organic</a:t>
            </a:r>
            <a:r>
              <a:rPr lang="en-US" sz="2400" i="1" dirty="0">
                <a:solidFill>
                  <a:srgbClr val="00B0F0"/>
                </a:solidFill>
              </a:rPr>
              <a:t>*</a:t>
            </a:r>
            <a:r>
              <a:rPr lang="en-US" sz="2400" i="1" dirty="0"/>
              <a:t> search engine results.</a:t>
            </a:r>
            <a:endParaRPr lang="en-CA" sz="2400" i="1" dirty="0"/>
          </a:p>
        </p:txBody>
      </p:sp>
      <p:sp>
        <p:nvSpPr>
          <p:cNvPr id="4" name="TextBox 3"/>
          <p:cNvSpPr txBox="1"/>
          <p:nvPr/>
        </p:nvSpPr>
        <p:spPr>
          <a:xfrm>
            <a:off x="2176529" y="4311092"/>
            <a:ext cx="7650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* organic: natural, as determined by the search engine’s algorithm</a:t>
            </a:r>
            <a:endParaRPr lang="en-CA" dirty="0">
              <a:solidFill>
                <a:srgbClr val="00B0F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4778" y="5141246"/>
            <a:ext cx="10605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SEO can be split up into 2 groups: </a:t>
            </a:r>
            <a:r>
              <a:rPr lang="en-US" dirty="0">
                <a:solidFill>
                  <a:srgbClr val="00B0F0"/>
                </a:solidFill>
              </a:rPr>
              <a:t>on-site SEO work</a:t>
            </a:r>
            <a:r>
              <a:rPr lang="en-US" dirty="0"/>
              <a:t>, and </a:t>
            </a:r>
            <a:r>
              <a:rPr lang="en-US" dirty="0">
                <a:solidFill>
                  <a:srgbClr val="00B0F0"/>
                </a:solidFill>
              </a:rPr>
              <a:t>off-site SEO work</a:t>
            </a:r>
            <a:r>
              <a:rPr lang="en-US" dirty="0"/>
              <a:t>.</a:t>
            </a:r>
          </a:p>
          <a:p>
            <a:pPr algn="ctr"/>
            <a:r>
              <a:rPr lang="en-US" dirty="0"/>
              <a:t>The following examples will be about on-site SEO work that you can do.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51209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92D050"/>
                </a:solidFill>
              </a:rPr>
              <a:t>Why is having a </a:t>
            </a:r>
            <a:r>
              <a:rPr lang="en-US" dirty="0" err="1">
                <a:solidFill>
                  <a:srgbClr val="92D050"/>
                </a:solidFill>
              </a:rPr>
              <a:t>seo</a:t>
            </a:r>
            <a:r>
              <a:rPr lang="en-US" dirty="0">
                <a:solidFill>
                  <a:srgbClr val="92D050"/>
                </a:solidFill>
              </a:rPr>
              <a:t> friendly html site important?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4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00010" y="2566827"/>
            <a:ext cx="842278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Search engines are getting pretty smart, but having clean &amp; friendly code helps the SEs </a:t>
            </a:r>
            <a:r>
              <a:rPr lang="en-US" sz="2400" dirty="0">
                <a:solidFill>
                  <a:srgbClr val="00B0F0"/>
                </a:solidFill>
              </a:rPr>
              <a:t>better crawl </a:t>
            </a:r>
            <a:r>
              <a:rPr lang="en-US" sz="2400" dirty="0"/>
              <a:t>and </a:t>
            </a:r>
            <a:r>
              <a:rPr lang="en-US" sz="2400" dirty="0">
                <a:solidFill>
                  <a:srgbClr val="00B0F0"/>
                </a:solidFill>
              </a:rPr>
              <a:t>index</a:t>
            </a:r>
            <a:r>
              <a:rPr lang="en-US" sz="2400" dirty="0"/>
              <a:t> your website.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As amazing your new website might look to human beings, the search engines will only view it in terms of what information you’re telling them is important.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133160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How a search engine sees your website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5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90162" y="1682977"/>
            <a:ext cx="84227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/>
              <a:t>Remember those scenes in the Terminator movie where we get to see what the killer robot is looking at?</a:t>
            </a:r>
            <a:endParaRPr lang="en-CA" sz="24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263" y="2751769"/>
            <a:ext cx="476250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17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How a search engine sees your website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6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90162" y="1682977"/>
            <a:ext cx="84227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/>
              <a:t>Well, it’s kind of like that from the search engine’s POV…</a:t>
            </a:r>
            <a:endParaRPr lang="en-CA" sz="2400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365" y="2537562"/>
            <a:ext cx="985837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165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How a search engine sees your website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7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87131" y="2232758"/>
            <a:ext cx="84227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Test it out for yourself!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Go view what a search engine is seeing by entering a URL at </a:t>
            </a:r>
            <a:r>
              <a:rPr lang="en-US" sz="2400" dirty="0">
                <a:hlinkClick r:id="rId3"/>
              </a:rPr>
              <a:t>BrowSEO.net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4038203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The takeaway: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8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27925" y="1851209"/>
            <a:ext cx="84227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Make your most important search terms </a:t>
            </a:r>
            <a:r>
              <a:rPr lang="en-US" sz="2400" dirty="0" err="1"/>
              <a:t>crawlable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Include </a:t>
            </a:r>
            <a:r>
              <a:rPr lang="en-US" sz="2400" dirty="0">
                <a:solidFill>
                  <a:srgbClr val="00B0F0"/>
                </a:solidFill>
              </a:rPr>
              <a:t>ALT descriptions </a:t>
            </a:r>
            <a:r>
              <a:rPr lang="en-US" sz="2400" dirty="0"/>
              <a:t>with your images -- make sure that they are labeled smartly!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</a:rPr>
              <a:t>Headings</a:t>
            </a:r>
            <a:r>
              <a:rPr lang="en-US" sz="2400" dirty="0"/>
              <a:t> are a way to tell a search engine what content is the most important content on a page.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you embed a video, have a short description of it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The search engine is a little like a blind person – by describing your site’s main purpose &amp; imagery, you’re helping make it easier for the SE to </a:t>
            </a:r>
            <a:r>
              <a:rPr lang="en-US" sz="2400" b="1" dirty="0">
                <a:solidFill>
                  <a:srgbClr val="00B0F0"/>
                </a:solidFill>
              </a:rPr>
              <a:t>index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63653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116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Deep links throughout website </a:t>
            </a:r>
            <a:endParaRPr lang="en-CA" dirty="0">
              <a:solidFill>
                <a:srgbClr val="92D05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566670" y="6248400"/>
            <a:ext cx="10869769" cy="377825"/>
          </a:xfrm>
        </p:spPr>
        <p:txBody>
          <a:bodyPr/>
          <a:lstStyle/>
          <a:p>
            <a:r>
              <a:rPr lang="en-CA" dirty="0" err="1"/>
              <a:t>VanArts</a:t>
            </a:r>
            <a:r>
              <a:rPr lang="en-CA" dirty="0"/>
              <a:t> Instructor:  Patrick Sauriol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885272" y="6248399"/>
            <a:ext cx="551167" cy="377825"/>
          </a:xfrm>
        </p:spPr>
        <p:txBody>
          <a:bodyPr/>
          <a:lstStyle/>
          <a:p>
            <a:fld id="{86A7F044-98F1-44B8-B5DA-C40BCE753D7F}" type="slidenum">
              <a:rPr lang="en-CA" smtClean="0"/>
              <a:t>9</a:t>
            </a:fld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14778" y="1725769"/>
            <a:ext cx="222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90162" y="2120016"/>
            <a:ext cx="84227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Search engines dig links throughout your website. It helps them find pages that are further away from top level categories &amp; the homepage.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Make sure that every important page gets linked to, preferably by a variety of ways.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Don’t create </a:t>
            </a:r>
            <a:r>
              <a:rPr lang="en-US" sz="2400" b="1" dirty="0">
                <a:solidFill>
                  <a:srgbClr val="00B0F0"/>
                </a:solidFill>
              </a:rPr>
              <a:t>orphan pages</a:t>
            </a:r>
            <a:r>
              <a:rPr lang="en-US" sz="2400" dirty="0"/>
              <a:t>.</a:t>
            </a:r>
          </a:p>
          <a:p>
            <a:pPr algn="ctr"/>
            <a:endParaRPr lang="en-CA" sz="2400" i="1" dirty="0"/>
          </a:p>
        </p:txBody>
      </p:sp>
    </p:spTree>
    <p:extLst>
      <p:ext uri="{BB962C8B-B14F-4D97-AF65-F5344CB8AC3E}">
        <p14:creationId xmlns:p14="http://schemas.microsoft.com/office/powerpoint/2010/main" val="9939473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1583</Words>
  <Application>Microsoft Office PowerPoint</Application>
  <PresentationFormat>Widescreen</PresentationFormat>
  <Paragraphs>202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Century Gothic</vt:lpstr>
      <vt:lpstr>Celestial</vt:lpstr>
      <vt:lpstr>Internet business concepts  Week #3: seo friendly html &amp; intro to keywords </vt:lpstr>
      <vt:lpstr>it’s a lot easier to create friendly websites today</vt:lpstr>
      <vt:lpstr>What is seo?</vt:lpstr>
      <vt:lpstr>Why is having a seo friendly html site important?</vt:lpstr>
      <vt:lpstr>How a search engine sees your website</vt:lpstr>
      <vt:lpstr>How a search engine sees your website</vt:lpstr>
      <vt:lpstr>How a search engine sees your website</vt:lpstr>
      <vt:lpstr>The takeaway:</vt:lpstr>
      <vt:lpstr>Deep links throughout website </vt:lpstr>
      <vt:lpstr>Common mistakes for non-searchable pages</vt:lpstr>
      <vt:lpstr>Common mistakes for non-searchable pages</vt:lpstr>
      <vt:lpstr>Keywords - what are they?</vt:lpstr>
      <vt:lpstr>What are the keywords for this?</vt:lpstr>
      <vt:lpstr>Ok, so what is the keyword for this?</vt:lpstr>
      <vt:lpstr>Keywords in your page content</vt:lpstr>
      <vt:lpstr>Where to place keywords</vt:lpstr>
      <vt:lpstr>Where to place keywords</vt:lpstr>
      <vt:lpstr>Don’t overstuff keywords</vt:lpstr>
      <vt:lpstr>Keyword cannibalization</vt:lpstr>
      <vt:lpstr>Best practices for &lt;title&gt;title&lt;/title&gt; tags</vt:lpstr>
      <vt:lpstr>What are Meta descriptions?</vt:lpstr>
      <vt:lpstr>Meta descriptions – rules of thumb</vt:lpstr>
      <vt:lpstr>How do I know what keywords to use?</vt:lpstr>
      <vt:lpstr>Keep this in mind about keywords:</vt:lpstr>
      <vt:lpstr>Assignment: food blog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SEO &amp; Internet Marketing  Week #2: Planning Your Business</dc:title>
  <dc:creator>Adam And Caity And Patrick Sauriol</dc:creator>
  <cp:lastModifiedBy>Adam And Caity And Patrick Sauriol</cp:lastModifiedBy>
  <cp:revision>196</cp:revision>
  <dcterms:created xsi:type="dcterms:W3CDTF">2015-06-08T02:13:05Z</dcterms:created>
  <dcterms:modified xsi:type="dcterms:W3CDTF">2018-09-17T19:48:13Z</dcterms:modified>
</cp:coreProperties>
</file>

<file path=docProps/thumbnail.jpeg>
</file>